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3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1" r:id="rId14"/>
    <p:sldId id="283" r:id="rId15"/>
    <p:sldId id="285" r:id="rId16"/>
    <p:sldId id="284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7" r:id="rId28"/>
    <p:sldId id="296" r:id="rId29"/>
    <p:sldId id="298" r:id="rId30"/>
    <p:sldId id="299" r:id="rId31"/>
    <p:sldId id="300" r:id="rId32"/>
    <p:sldId id="301" r:id="rId33"/>
    <p:sldId id="303" r:id="rId34"/>
    <p:sldId id="302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79" Type="http://customschemas.google.com/relationships/presentationmetadata" Target="metadata"/><Relationship Id="rId5" Type="http://schemas.openxmlformats.org/officeDocument/2006/relationships/slide" Target="slides/slide4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42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65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883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991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17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989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2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339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503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659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159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02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362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152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730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183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187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415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166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858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7220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273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167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782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953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852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585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55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727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232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091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08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79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73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347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629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817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850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76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2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436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732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49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02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g.pythonlibrary.org/2016/02/23/python-3-function-overloading-with-singledispatch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.7/library/profile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gnos.org/py_antipatterns/" TargetMode="External"/><Relationship Id="rId4" Type="http://schemas.openxmlformats.org/officeDocument/2006/relationships/hyperlink" Target="http://safehammad.com/downloads/python-idioms-2014-01-16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reyhunner.com/2018/02/python-3-s-range-better-than-python-2-s-xrang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4800"/>
              <a:buNone/>
            </a:pPr>
            <a:r>
              <a:rPr lang="en-US" sz="5900" b="1" dirty="0">
                <a:solidFill>
                  <a:srgbClr val="370661"/>
                </a:solidFill>
              </a:rPr>
              <a:t>Introduction to </a:t>
            </a:r>
            <a:r>
              <a:rPr lang="en-US" sz="5900" b="1">
                <a:solidFill>
                  <a:srgbClr val="370661"/>
                </a:solidFill>
              </a:rPr>
              <a:t>Python Part </a:t>
            </a:r>
            <a:r>
              <a:rPr lang="en-US" sz="5900" b="1" dirty="0">
                <a:solidFill>
                  <a:srgbClr val="37066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 and exceptions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7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Generator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b="1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sum([x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2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400" dirty="0"/>
              <a:t>Imports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6F1A-2AD6-409E-B86E-3E2BD2B8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81" y="3743726"/>
            <a:ext cx="1499558" cy="204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B573E-B894-45BA-B079-A3BF483B4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89" y="3428999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028728"/>
            <a:ext cx="10549603" cy="582927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math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(9)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Arial" panose="020B0604020202020204" pitchFamily="34" charset="0"/>
              <a:ea typeface="Courier New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Not as good to do this: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from math import *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sqrt(9)	# unclear where function defined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queue as Q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q =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Q.PriorityQueue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while not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q.empty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print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q.get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1, 5, 10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75;g92b3bf485b_0_0">
            <a:extLst>
              <a:ext uri="{FF2B5EF4-FFF2-40B4-BE49-F238E27FC236}">
                <a16:creationId xmlns:a16="http://schemas.microsoft.com/office/drawing/2014/main" id="{C38B9894-8B33-46DC-8619-B4577738AC0D}"/>
              </a:ext>
            </a:extLst>
          </p:cNvPr>
          <p:cNvSpPr/>
          <p:nvPr/>
        </p:nvSpPr>
        <p:spPr>
          <a:xfrm>
            <a:off x="5345834" y="3842431"/>
            <a:ext cx="4003891" cy="971400"/>
          </a:xfrm>
          <a:prstGeom prst="wedgeRoundRectCallout">
            <a:avLst>
              <a:gd name="adj1" fmla="val -78882"/>
              <a:gd name="adj2" fmla="val -635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Hint: Super useful for </a:t>
            </a:r>
            <a:b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84337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945508"/>
            <a:ext cx="10549603" cy="582927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def concatenate(seqs):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   return [seq for seq in seqs] # This is wrong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run python interactive interpreter (REPL) in directory of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&gt;&gt;&gt; import homework1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assert homework1.concatenate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([[1, 2], [3, 4]]) == \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        [1, 2, 3,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4]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#after fixing homework1</a:t>
            </a: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reload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(homework1)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41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800" dirty="0"/>
              <a:t>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133165">
            <a:extLst>
              <a:ext uri="{FF2B5EF4-FFF2-40B4-BE49-F238E27FC236}">
                <a16:creationId xmlns:a16="http://schemas.microsoft.com/office/drawing/2014/main" id="{A0D7E127-9F88-44BE-B158-0A686D0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672013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A1EA1-FF57-40FD-B77A-E0345D66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006" y="2842632"/>
            <a:ext cx="137160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Defining Functions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dirty="0">
                <a:latin typeface="Arial" pitchFamily="34" charset="0"/>
              </a:rPr>
              <a:t>Function definition begins with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3435206F-4F18-48F2-9F72-52DFBB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673" y="1175914"/>
            <a:ext cx="4019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Function name and its arguments.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A66C-66EA-458C-9085-930D7308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209800"/>
            <a:ext cx="6475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143000" lvl="2" indent="-228600">
              <a:spcBef>
                <a:spcPct val="20000"/>
              </a:spcBef>
            </a:pPr>
            <a:r>
              <a:rPr lang="en-US" sz="2000" b="1" dirty="0" err="1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get_final_answer</a:t>
            </a:r>
            <a:r>
              <a:rPr lang="en-US" sz="2000" b="1" dirty="0">
                <a:latin typeface="Courier New" pitchFamily="49" charset="0"/>
              </a:rPr>
              <a:t>(filename):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008000"/>
                </a:solidFill>
                <a:latin typeface="Courier New" pitchFamily="49" charset="0"/>
              </a:rPr>
              <a:t>"""Documentation String"""</a:t>
            </a:r>
            <a:br>
              <a:rPr lang="en-US" sz="2000" b="1" dirty="0">
                <a:latin typeface="Courier New" pitchFamily="49" charset="0"/>
              </a:rPr>
            </a:br>
            <a:r>
              <a:rPr lang="en-US" sz="2000" b="1" dirty="0">
                <a:latin typeface="Courier New" pitchFamily="49" charset="0"/>
              </a:rPr>
              <a:t> line1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line2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total_counter</a:t>
            </a:r>
            <a:endParaRPr lang="en-US" sz="2000" b="1" dirty="0">
              <a:latin typeface="Courier New" pitchFamily="49" charset="0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EEFCF9E-1AF7-41F3-862C-74512A83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8" y="4800600"/>
            <a:ext cx="3863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First line with less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indentation is considered to be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outside of the function definition.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3A8C2B2-553B-4FF0-BDD9-61301BDD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833664"/>
            <a:ext cx="4076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‘return’ indicates the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value to be sent back to the caller.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8DF7492-3514-4084-8000-25C17A43451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5943600"/>
            <a:ext cx="624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ct val="0"/>
              </a:spcBef>
              <a:buFont typeface="Symbol" pitchFamily="18" charset="2"/>
              <a:buNone/>
            </a:pPr>
            <a:r>
              <a:rPr lang="en-US" b="1" dirty="0"/>
              <a:t>No declaration of </a:t>
            </a:r>
            <a:r>
              <a:rPr lang="en-US" b="1" u="sng" dirty="0"/>
              <a:t>types</a:t>
            </a:r>
            <a:r>
              <a:rPr lang="en-US" b="1" dirty="0"/>
              <a:t> of arguments or result.</a:t>
            </a:r>
            <a:endParaRPr lang="en-US" sz="2400" b="1" dirty="0"/>
          </a:p>
        </p:txBody>
      </p:sp>
      <p:cxnSp>
        <p:nvCxnSpPr>
          <p:cNvPr id="16" name="Google Shape;76;g92b3bf485b_0_0">
            <a:extLst>
              <a:ext uri="{FF2B5EF4-FFF2-40B4-BE49-F238E27FC236}">
                <a16:creationId xmlns:a16="http://schemas.microsoft.com/office/drawing/2014/main" id="{FBCD1305-529A-455D-A77A-CBDC5C405E50}"/>
              </a:ext>
            </a:extLst>
          </p:cNvPr>
          <p:cNvCxnSpPr>
            <a:cxnSpLocks/>
          </p:cNvCxnSpPr>
          <p:nvPr/>
        </p:nvCxnSpPr>
        <p:spPr>
          <a:xfrm>
            <a:off x="2414773" y="1501949"/>
            <a:ext cx="557027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6;g92b3bf485b_0_0">
            <a:extLst>
              <a:ext uri="{FF2B5EF4-FFF2-40B4-BE49-F238E27FC236}">
                <a16:creationId xmlns:a16="http://schemas.microsoft.com/office/drawing/2014/main" id="{5EC5405E-6519-47EC-A7DF-9B41E7CE32FD}"/>
              </a:ext>
            </a:extLst>
          </p:cNvPr>
          <p:cNvCxnSpPr>
            <a:cxnSpLocks/>
          </p:cNvCxnSpPr>
          <p:nvPr/>
        </p:nvCxnSpPr>
        <p:spPr>
          <a:xfrm flipH="1">
            <a:off x="5502166" y="1501949"/>
            <a:ext cx="1728972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76;g92b3bf485b_0_0">
            <a:extLst>
              <a:ext uri="{FF2B5EF4-FFF2-40B4-BE49-F238E27FC236}">
                <a16:creationId xmlns:a16="http://schemas.microsoft.com/office/drawing/2014/main" id="{5FABD9DF-8252-4F85-B678-E0D62DE37DFC}"/>
              </a:ext>
            </a:extLst>
          </p:cNvPr>
          <p:cNvCxnSpPr>
            <a:cxnSpLocks/>
          </p:cNvCxnSpPr>
          <p:nvPr/>
        </p:nvCxnSpPr>
        <p:spPr>
          <a:xfrm flipH="1">
            <a:off x="7126014" y="1474643"/>
            <a:ext cx="2237607" cy="803474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6;g92b3bf485b_0_0">
            <a:extLst>
              <a:ext uri="{FF2B5EF4-FFF2-40B4-BE49-F238E27FC236}">
                <a16:creationId xmlns:a16="http://schemas.microsoft.com/office/drawing/2014/main" id="{510EA63F-8F2C-4778-BDFE-9AA893F8C42A}"/>
              </a:ext>
            </a:extLst>
          </p:cNvPr>
          <p:cNvCxnSpPr>
            <a:cxnSpLocks/>
          </p:cNvCxnSpPr>
          <p:nvPr/>
        </p:nvCxnSpPr>
        <p:spPr>
          <a:xfrm flipV="1">
            <a:off x="1721090" y="4311869"/>
            <a:ext cx="1250710" cy="526020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76;g92b3bf485b_0_0">
            <a:extLst>
              <a:ext uri="{FF2B5EF4-FFF2-40B4-BE49-F238E27FC236}">
                <a16:creationId xmlns:a16="http://schemas.microsoft.com/office/drawing/2014/main" id="{EC24643A-0052-4F55-A7F0-A7F664EE8F99}"/>
              </a:ext>
            </a:extLst>
          </p:cNvPr>
          <p:cNvCxnSpPr>
            <a:cxnSpLocks/>
          </p:cNvCxnSpPr>
          <p:nvPr/>
        </p:nvCxnSpPr>
        <p:spPr>
          <a:xfrm flipH="1" flipV="1">
            <a:off x="4012324" y="3899559"/>
            <a:ext cx="2777379" cy="1047156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6937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3400" dirty="0"/>
              <a:t> overloading? No.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There is no function overloading in Python 2</a:t>
            </a:r>
          </a:p>
          <a:p>
            <a:pPr lvl="1"/>
            <a:r>
              <a:rPr lang="en-US" dirty="0"/>
              <a:t>Unlike Java, a Python function is specified by its name alone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Two different functions can’t have the same name, even if they have different numbers, order, or names of arguments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But </a:t>
            </a:r>
            <a:r>
              <a:rPr lang="en-US" b="1" i="1" dirty="0"/>
              <a:t>operator</a:t>
            </a:r>
            <a:r>
              <a:rPr lang="en-US" i="1" dirty="0"/>
              <a:t> overloading – overloading +, ==, -, etc. – is possible using special methods on various classes</a:t>
            </a:r>
          </a:p>
          <a:p>
            <a:r>
              <a:rPr lang="en-US" dirty="0"/>
              <a:t>In Python 3.4, partial support</a:t>
            </a:r>
          </a:p>
          <a:p>
            <a:pPr lvl="1"/>
            <a:r>
              <a:rPr lang="en-US" dirty="0">
                <a:hlinkClick r:id="rId4"/>
              </a:rPr>
              <a:t>Python 3 – Function Overloading with </a:t>
            </a:r>
            <a:r>
              <a:rPr lang="en-US" dirty="0" err="1">
                <a:hlinkClick r:id="rId4"/>
              </a:rPr>
              <a:t>singledispatch</a:t>
            </a:r>
            <a:endParaRPr lang="en-US" dirty="0"/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3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Default Values for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provide default values for a function’s arguments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optional when the function is called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(b, c=3, d=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"hello"</a:t>
            </a:r>
            <a:r>
              <a:rPr lang="en-US" dirty="0">
                <a:latin typeface="Courier New" pitchFamily="49" charset="0"/>
              </a:rPr>
              <a:t>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dirty="0">
                <a:latin typeface="Courier New" pitchFamily="49" charset="0"/>
              </a:rPr>
              <a:t> b + c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(5,3,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"bob"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</a:pPr>
            <a:r>
              <a:rPr lang="en-US" dirty="0"/>
              <a:t>Non-default argument should always precede default arguments; otherwise, it reports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0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Keyword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Functions can be called with arguments out of order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specified in the call</a:t>
            </a:r>
          </a:p>
          <a:p>
            <a:pPr>
              <a:lnSpc>
                <a:spcPct val="90000"/>
              </a:lnSpc>
            </a:pPr>
            <a:r>
              <a:rPr lang="en-US" dirty="0"/>
              <a:t>Keyword arguments can be used after all other arguments.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(a, b, c):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b="1" dirty="0">
                <a:latin typeface="Courier New" pitchFamily="49" charset="0"/>
              </a:rPr>
              <a:t> a – b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(2, 1, 43)	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b=1, a=2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(a=2, b=3, 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"&lt;stdin&gt;", line 1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positional argument follows keyword argument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27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Plan For Python Lecture 2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/>
              <a:t>Generators</a:t>
            </a:r>
            <a:endParaRPr lang="en-US" dirty="0"/>
          </a:p>
          <a:p>
            <a:r>
              <a:rPr lang="en-US" dirty="0"/>
              <a:t>Imports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, first class functions</a:t>
            </a:r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r>
              <a:rPr lang="en-US" dirty="0"/>
              <a:t>Idioms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</a:t>
            </a:r>
            <a:r>
              <a:rPr lang="en-US" sz="3400" dirty="0" err="1"/>
              <a:t>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338546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non-keyword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tuple of arguments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count, thing in enumerate(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print('{0}. {1}'.format(count, thing))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['a', 'b', 'c']</a:t>
            </a:r>
            <a:endParaRPr lang="en-US" sz="105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('a', ’b', 'c')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0. a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1. b </a:t>
            </a:r>
          </a:p>
          <a:p>
            <a:pPr marL="0" lv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2. c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 Same results as above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CAD8F-6E4F-48E0-B984-2D764502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231" y="63479"/>
            <a:ext cx="1265663" cy="1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1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59141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**</a:t>
            </a:r>
            <a:r>
              <a:rPr lang="en-US" sz="3400" dirty="0" err="1"/>
              <a:t>kwargs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#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of the keyword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key, value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#.items() is list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print("%s = %s" % (key, value))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'Bobby', 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'Smith'} 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Bobby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Smith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="John",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="Doe")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John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Doe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87F0-C640-4AC5-92CC-D734D2E6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473" b="11473"/>
          <a:stretch/>
        </p:blipFill>
        <p:spPr>
          <a:xfrm>
            <a:off x="3030441" y="-188964"/>
            <a:ext cx="1568079" cy="1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4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Python uses dynamic scope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Function sees the most current value of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def add(x):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84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Default Arguments &amp; </a:t>
            </a:r>
            <a:r>
              <a:rPr lang="en-US" sz="3400" dirty="0" err="1"/>
              <a:t>Memoization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/>
              <a:t>Default parameter values are evaluated only when 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i="1" dirty="0"/>
              <a:t> statement they belong to is first executed.</a:t>
            </a:r>
          </a:p>
          <a:p>
            <a:r>
              <a:rPr lang="en-US" dirty="0"/>
              <a:t>The function uses the same default object each call</a:t>
            </a:r>
          </a:p>
          <a:p>
            <a:endParaRPr lang="en-US" sz="18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def fib(n,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fibs={}</a:t>
            </a: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in fibs: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%d exists' % n)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return fibs[n]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&lt;= 1: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n	#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Changes fibs!!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else: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fib(n-1) + fib(n-2)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return fibs[n]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DBFC9-7819-407D-A86B-77744BCA1C9F}"/>
              </a:ext>
            </a:extLst>
          </p:cNvPr>
          <p:cNvSpPr/>
          <p:nvPr/>
        </p:nvSpPr>
        <p:spPr>
          <a:xfrm>
            <a:off x="6708227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fib(3)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 exists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210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Functions are “first-class” objects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First class object</a:t>
            </a:r>
            <a:endParaRPr lang="en-US" b="0" dirty="0"/>
          </a:p>
          <a:p>
            <a:pPr lvl="1"/>
            <a:r>
              <a:rPr lang="en-US" b="0" dirty="0"/>
              <a:t>An entity that can be dynamically created, destroyed, passed to a function, returned as a value, and have all the rights as other variables in the programming language have</a:t>
            </a:r>
            <a:endParaRPr lang="en-US" dirty="0"/>
          </a:p>
          <a:p>
            <a:r>
              <a:rPr lang="en-US" dirty="0"/>
              <a:t>Functions are “first-class citizens”</a:t>
            </a:r>
          </a:p>
          <a:p>
            <a:pPr lvl="1"/>
            <a:r>
              <a:rPr lang="en-US" b="0" dirty="0"/>
              <a:t>Pass functions as arguments to other functions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etur</a:t>
            </a:r>
            <a:r>
              <a:rPr lang="en-US" dirty="0"/>
              <a:t>n</a:t>
            </a:r>
            <a:r>
              <a:rPr lang="en-US" b="0" dirty="0"/>
              <a:t> functions as the values from other functions</a:t>
            </a:r>
          </a:p>
          <a:p>
            <a:pPr lvl="1"/>
            <a:r>
              <a:rPr lang="en-US" b="0" dirty="0"/>
              <a:t>Assign functions to variables or store them in data structures</a:t>
            </a:r>
          </a:p>
          <a:p>
            <a:r>
              <a:rPr lang="en-US" dirty="0"/>
              <a:t>Higher order functions: take functions as input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compose 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1F36-6E28-400D-BD34-1E98EE229D2C}"/>
              </a:ext>
            </a:extLst>
          </p:cNvPr>
          <p:cNvSpPr/>
          <p:nvPr/>
        </p:nvSpPr>
        <p:spPr>
          <a:xfrm>
            <a:off x="4679731" y="474016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compose(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sum, [1, 2, 3])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'6'</a:t>
            </a:r>
          </a:p>
        </p:txBody>
      </p:sp>
    </p:spTree>
    <p:extLst>
      <p:ext uri="{BB962C8B-B14F-4D97-AF65-F5344CB8AC3E}">
        <p14:creationId xmlns:p14="http://schemas.microsoft.com/office/powerpoint/2010/main" val="116672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Higher Order Functions: Map, Filter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[int(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['1', '2']]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2]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map(int, ['1', '2'])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	#equivalent to above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 ==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[1, 2, 3, 4, 5] if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4]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 err="1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#equivalent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x: x%2==0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filter(lambda x: x%2==0,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#also equivalent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094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Sorted list of n-grams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from operator import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calc_ngram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x:x+nlen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] for x in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range(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)-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+ 1)]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{}	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for storing results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collect the distinct n-grams and count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if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+= 1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else: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= 1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human counting numbers start at 1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# Can set reverse to change order of sort </a:t>
            </a:r>
          </a:p>
          <a:p>
            <a:pPr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# (reverse=True for ascending; reverse=False for descending)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sorted(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        key=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(1), reverse=True)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96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5400" dirty="0"/>
              <a:t>Classes and Inheritance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9E0B-94AF-4CE4-8974-ACFB297A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899559"/>
            <a:ext cx="5080000" cy="2463800"/>
          </a:xfrm>
          <a:prstGeom prst="rect">
            <a:avLst/>
          </a:prstGeom>
        </p:spPr>
      </p:pic>
      <p:pic>
        <p:nvPicPr>
          <p:cNvPr id="5" name="Picture 4" descr="BD07897_">
            <a:extLst>
              <a:ext uri="{FF2B5EF4-FFF2-40B4-BE49-F238E27FC236}">
                <a16:creationId xmlns:a16="http://schemas.microsoft.com/office/drawing/2014/main" id="{53761768-C2A9-4580-A7AF-1D4E691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15" y="3919402"/>
            <a:ext cx="212248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04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53845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Creating a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27666"/>
            <a:ext cx="10549603" cy="582927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C00000"/>
                </a:solidFill>
              </a:rPr>
              <a:t>class Student: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</a:t>
            </a:r>
            <a:r>
              <a:rPr lang="en-US" sz="2200" b="1" dirty="0">
                <a:solidFill>
                  <a:srgbClr val="000000"/>
                </a:solidFill>
              </a:rPr>
              <a:t> univ = "</a:t>
            </a:r>
            <a:r>
              <a:rPr lang="en-US" sz="2200" b="1" dirty="0" err="1">
                <a:solidFill>
                  <a:srgbClr val="000000"/>
                </a:solidFill>
              </a:rPr>
              <a:t>upenn</a:t>
            </a:r>
            <a:r>
              <a:rPr lang="en-US" sz="2200" b="1" dirty="0">
                <a:solidFill>
                  <a:srgbClr val="000000"/>
                </a:solidFill>
              </a:rPr>
              <a:t>" # class attribute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 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 err="1">
                <a:solidFill>
                  <a:srgbClr val="C00000"/>
                </a:solidFill>
              </a:rPr>
              <a:t>init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>
                <a:solidFill>
                  <a:srgbClr val="C00000"/>
                </a:solidFill>
              </a:rPr>
              <a:t>(self, name, dept):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 = name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 = dept</a:t>
            </a:r>
            <a:endParaRPr lang="en-US" sz="2200" b="1" kern="1200" dirty="0">
              <a:solidFill>
                <a:srgbClr val="00000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</a:t>
            </a:r>
            <a:r>
              <a:rPr lang="en-US" sz="2200" b="1" dirty="0" err="1">
                <a:solidFill>
                  <a:srgbClr val="C00000"/>
                </a:solidFill>
              </a:rPr>
              <a:t>print_details</a:t>
            </a:r>
            <a:r>
              <a:rPr lang="en-US" sz="2200" b="1" dirty="0">
                <a:solidFill>
                  <a:srgbClr val="C00000"/>
                </a:solidFill>
              </a:rPr>
              <a:t>(self):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b="1" dirty="0">
                <a:solidFill>
                  <a:srgbClr val="000000"/>
                </a:solidFill>
              </a:rPr>
              <a:t> print("Name: " +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print("Dept: " +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</a:t>
            </a: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 = Student("</a:t>
            </a:r>
            <a:r>
              <a:rPr lang="en-US" sz="2200" b="1" dirty="0" err="1">
                <a:solidFill>
                  <a:srgbClr val="000000"/>
                </a:solidFill>
              </a:rPr>
              <a:t>julie</a:t>
            </a:r>
            <a:r>
              <a:rPr lang="en-US" sz="2200" b="1" dirty="0">
                <a:solidFill>
                  <a:srgbClr val="000000"/>
                </a:solidFill>
              </a:rPr>
              <a:t>", "cis")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student1.print_details()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Student.print_details</a:t>
            </a:r>
            <a:r>
              <a:rPr lang="en-US" sz="2200" b="1" dirty="0">
                <a:solidFill>
                  <a:srgbClr val="000000"/>
                </a:solidFill>
              </a:rPr>
              <a:t>(student1)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Student.univ</a:t>
            </a:r>
            <a:endParaRPr lang="en-US" sz="2200" b="1" dirty="0">
              <a:solidFill>
                <a:srgbClr val="000000"/>
              </a:solidFill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84;g92b3bf485b_0_0">
            <a:extLst>
              <a:ext uri="{FF2B5EF4-FFF2-40B4-BE49-F238E27FC236}">
                <a16:creationId xmlns:a16="http://schemas.microsoft.com/office/drawing/2014/main" id="{96D53023-434D-4D46-A501-6AA9D4C6D4D1}"/>
              </a:ext>
            </a:extLst>
          </p:cNvPr>
          <p:cNvSpPr/>
          <p:nvPr/>
        </p:nvSpPr>
        <p:spPr>
          <a:xfrm>
            <a:off x="6096000" y="990646"/>
            <a:ext cx="2948636" cy="792093"/>
          </a:xfrm>
          <a:prstGeom prst="wedgeRoundRectCallout">
            <a:avLst>
              <a:gd name="adj1" fmla="val -176285"/>
              <a:gd name="adj2" fmla="val 10101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Called when an object is instantiated</a:t>
            </a:r>
          </a:p>
        </p:txBody>
      </p:sp>
      <p:sp>
        <p:nvSpPr>
          <p:cNvPr id="4" name="Google Shape;84;g92b3bf485b_0_0">
            <a:extLst>
              <a:ext uri="{FF2B5EF4-FFF2-40B4-BE49-F238E27FC236}">
                <a16:creationId xmlns:a16="http://schemas.microsoft.com/office/drawing/2014/main" id="{6AAAF59E-2FE1-4C2C-89F8-8869D83E2E97}"/>
              </a:ext>
            </a:extLst>
          </p:cNvPr>
          <p:cNvSpPr/>
          <p:nvPr/>
        </p:nvSpPr>
        <p:spPr>
          <a:xfrm>
            <a:off x="7180968" y="1960513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ea typeface="ＭＳ Ｐゴシック" charset="0"/>
              </a:rPr>
              <a:t>Every method begins with the variable </a:t>
            </a:r>
            <a:r>
              <a:rPr lang="en-US" sz="2000" b="1" dirty="0">
                <a:solidFill>
                  <a:srgbClr val="C00000"/>
                </a:solidFill>
              </a:rPr>
              <a:t>self</a:t>
            </a:r>
          </a:p>
        </p:txBody>
      </p:sp>
      <p:sp>
        <p:nvSpPr>
          <p:cNvPr id="5" name="Google Shape;84;g92b3bf485b_0_0">
            <a:extLst>
              <a:ext uri="{FF2B5EF4-FFF2-40B4-BE49-F238E27FC236}">
                <a16:creationId xmlns:a16="http://schemas.microsoft.com/office/drawing/2014/main" id="{B22DE8FF-D81E-4DBE-A81A-B5B7078EE12E}"/>
              </a:ext>
            </a:extLst>
          </p:cNvPr>
          <p:cNvSpPr/>
          <p:nvPr/>
        </p:nvSpPr>
        <p:spPr>
          <a:xfrm>
            <a:off x="7570318" y="3446255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Another member method</a:t>
            </a:r>
          </a:p>
        </p:txBody>
      </p:sp>
      <p:sp>
        <p:nvSpPr>
          <p:cNvPr id="6" name="Google Shape;84;g92b3bf485b_0_0">
            <a:extLst>
              <a:ext uri="{FF2B5EF4-FFF2-40B4-BE49-F238E27FC236}">
                <a16:creationId xmlns:a16="http://schemas.microsoft.com/office/drawing/2014/main" id="{12655573-EAE9-4E17-9597-E9E69861A4A8}"/>
              </a:ext>
            </a:extLst>
          </p:cNvPr>
          <p:cNvSpPr/>
          <p:nvPr/>
        </p:nvSpPr>
        <p:spPr>
          <a:xfrm>
            <a:off x="7570318" y="4889973"/>
            <a:ext cx="2948636" cy="792093"/>
          </a:xfrm>
          <a:prstGeom prst="wedgeRoundRectCallout">
            <a:avLst>
              <a:gd name="adj1" fmla="val -147680"/>
              <a:gd name="adj2" fmla="val 348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Creating an instance, note no </a:t>
            </a:r>
            <a:r>
              <a:rPr lang="en-US" sz="2000" b="1" dirty="0">
                <a:solidFill>
                  <a:srgbClr val="FF3300"/>
                </a:solidFill>
              </a:rPr>
              <a:t>self</a:t>
            </a:r>
            <a:endParaRPr lang="en-US" sz="3600" b="1" dirty="0">
              <a:solidFill>
                <a:srgbClr val="FF3300"/>
              </a:solidFill>
            </a:endParaRPr>
          </a:p>
        </p:txBody>
      </p:sp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994BA56B-D244-4312-A01D-9E5B0F16F8FE}"/>
              </a:ext>
            </a:extLst>
          </p:cNvPr>
          <p:cNvSpPr/>
          <p:nvPr/>
        </p:nvSpPr>
        <p:spPr>
          <a:xfrm>
            <a:off x="5685871" y="5798043"/>
            <a:ext cx="2948636" cy="685214"/>
          </a:xfrm>
          <a:prstGeom prst="wedgeRoundRectCallout">
            <a:avLst>
              <a:gd name="adj1" fmla="val -111857"/>
              <a:gd name="adj2" fmla="val -6782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Calling methods of an object</a:t>
            </a:r>
          </a:p>
        </p:txBody>
      </p:sp>
    </p:spTree>
    <p:extLst>
      <p:ext uri="{BB962C8B-B14F-4D97-AF65-F5344CB8AC3E}">
        <p14:creationId xmlns:p14="http://schemas.microsoft.com/office/powerpoint/2010/main" val="423608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Subclasses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class can </a:t>
            </a:r>
            <a:r>
              <a:rPr lang="en-US" i="1" dirty="0">
                <a:solidFill>
                  <a:srgbClr val="C00000"/>
                </a:solidFill>
              </a:rPr>
              <a:t>extend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the definition of another class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use (or extension) of methods and attributes already defined in the previous 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class: </a:t>
            </a:r>
            <a:r>
              <a:rPr lang="en-US" i="1" dirty="0">
                <a:solidFill>
                  <a:srgbClr val="C00000"/>
                </a:solidFill>
              </a:rPr>
              <a:t>subclass</a:t>
            </a:r>
            <a:r>
              <a:rPr lang="en-US" dirty="0"/>
              <a:t>. Original: </a:t>
            </a:r>
            <a:r>
              <a:rPr lang="en-US" i="1" dirty="0">
                <a:solidFill>
                  <a:srgbClr val="C00000"/>
                </a:solidFill>
              </a:rPr>
              <a:t>parent</a:t>
            </a:r>
            <a:r>
              <a:rPr lang="en-US" dirty="0"/>
              <a:t>, </a:t>
            </a:r>
            <a:r>
              <a:rPr lang="en-US" i="1" dirty="0">
                <a:solidFill>
                  <a:srgbClr val="C00000"/>
                </a:solidFill>
              </a:rPr>
              <a:t>ancestor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superclass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To define a subclass, put the name of the superclass in parentheses after the subclass’s name on the first line of the definition.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r>
              <a:rPr lang="en-US" b="0" dirty="0">
                <a:latin typeface="Courier New" pitchFamily="49" charset="0"/>
              </a:rPr>
              <a:t>   </a:t>
            </a:r>
            <a:r>
              <a:rPr lang="en-US" dirty="0">
                <a:solidFill>
                  <a:srgbClr val="FF9933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urier New" pitchFamily="49" charset="0"/>
              </a:rPr>
              <a:t>AiStudent</a:t>
            </a:r>
            <a:r>
              <a:rPr lang="en-US" dirty="0">
                <a:latin typeface="Courier New" pitchFamily="49" charset="0"/>
              </a:rPr>
              <a:t>(Student):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Python has no ‘extends’ keyword like Java.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inheritance is supported.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60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000" dirty="0"/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16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5C337-7F49-43A1-962B-A3C14CB9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76653-0A6E-40E9-AF6C-0DA7236E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3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Constructors:  __</a:t>
            </a:r>
            <a:r>
              <a:rPr lang="en-US" sz="3400" dirty="0" err="1"/>
              <a:t>init</a:t>
            </a:r>
            <a:r>
              <a:rPr lang="en-US" sz="3400" dirty="0"/>
              <a:t>__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Very similar to Java</a:t>
            </a:r>
          </a:p>
          <a:p>
            <a:r>
              <a:rPr lang="en-US" dirty="0"/>
              <a:t>Commonly, the ancestor’s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is executed in addition to new commands</a:t>
            </a:r>
          </a:p>
          <a:p>
            <a:r>
              <a:rPr lang="en-US" i="1" dirty="0"/>
              <a:t>Must be done explicitly </a:t>
            </a:r>
          </a:p>
          <a:p>
            <a:r>
              <a:rPr lang="en-US" dirty="0"/>
              <a:t>You’ll often see something like this in the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of subclasses:</a:t>
            </a:r>
          </a:p>
          <a:p>
            <a:endParaRPr lang="en-US" b="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parentClass</a:t>
            </a:r>
            <a:r>
              <a:rPr lang="en-US" b="1" dirty="0">
                <a:latin typeface="Courier New" pitchFamily="49" charset="0"/>
              </a:rPr>
              <a:t>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br>
              <a:rPr lang="en-US" b="1" dirty="0">
                <a:latin typeface="Courier New" pitchFamily="49" charset="0"/>
              </a:rPr>
            </a:br>
            <a:br>
              <a:rPr lang="en-US" b="0" dirty="0">
                <a:latin typeface="Courier New" pitchFamily="49" charset="0"/>
              </a:rPr>
            </a:br>
            <a:r>
              <a:rPr lang="en-US" dirty="0"/>
              <a:t>where </a:t>
            </a:r>
            <a:r>
              <a:rPr lang="en-US" dirty="0" err="1"/>
              <a:t>parentClass</a:t>
            </a:r>
            <a:r>
              <a:rPr lang="en-US" dirty="0"/>
              <a:t> is the name of the parent’s class</a:t>
            </a:r>
            <a:endParaRPr lang="en-US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  Student.__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endParaRPr lang="en-US" b="1" dirty="0"/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2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Redefining Methods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Very similar to over-riding methods in Java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</a:t>
            </a:r>
            <a:r>
              <a:rPr lang="en-US" i="1" dirty="0">
                <a:solidFill>
                  <a:srgbClr val="C00000"/>
                </a:solidFill>
              </a:rPr>
              <a:t>redefine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 method </a:t>
            </a:r>
            <a:r>
              <a:rPr lang="en-US" dirty="0"/>
              <a:t>of the parent class, include a new definition using the same name in the subclass.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old code in the parent class won’t get executed.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execute the method in the parent class </a:t>
            </a:r>
            <a:r>
              <a:rPr lang="en-US" i="1" dirty="0">
                <a:solidFill>
                  <a:srgbClr val="C00000"/>
                </a:solidFill>
              </a:rPr>
              <a:t>in addition to </a:t>
            </a:r>
            <a:r>
              <a:rPr lang="en-US" dirty="0"/>
              <a:t>new code for some method, explicitly call the parent’s version of the method.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b="1" dirty="0" err="1">
                <a:latin typeface="Courier New" pitchFamily="49" charset="0"/>
              </a:rPr>
              <a:t>parentClass.methodName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u="sng" dirty="0">
                <a:solidFill>
                  <a:srgbClr val="FF3300"/>
                </a:solidFill>
                <a:latin typeface="Courier New" pitchFamily="49" charset="0"/>
              </a:rPr>
              <a:t>self</a:t>
            </a:r>
            <a:r>
              <a:rPr lang="en-US" b="1" dirty="0">
                <a:latin typeface="Courier New" pitchFamily="49" charset="0"/>
              </a:rPr>
              <a:t>, a, b, c)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ea typeface="+mn-ea"/>
                <a:cs typeface="+mn-cs"/>
              </a:rPr>
              <a:t>The only time you ever explicitly pass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self </a:t>
            </a:r>
            <a:r>
              <a:rPr lang="en-US" b="1" dirty="0">
                <a:ea typeface="+mn-ea"/>
                <a:cs typeface="+mn-cs"/>
              </a:rPr>
              <a:t>as an argument is when calling a method of an ancestor.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use  </a:t>
            </a:r>
            <a:r>
              <a:rPr lang="en-US" b="1" dirty="0" err="1">
                <a:latin typeface="Courier New" pitchFamily="49" charset="0"/>
              </a:rPr>
              <a:t>myOwnSubClass.methodName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a,b,c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b="1" dirty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24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45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Multiple Inheritance can be tricky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A(object):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print('Foo!')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B(object):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print('Foo?')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bar(self):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print('Bar!')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C(A, B):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super().foo() # Foo!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super().bar() # Bar!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83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Special Built-In </a:t>
            </a:r>
            <a:br>
              <a:rPr lang="en-US" sz="6000" dirty="0"/>
            </a:br>
            <a:r>
              <a:rPr lang="en-US" sz="6000" dirty="0"/>
              <a:t>Methods and Attributes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091175">
            <a:extLst>
              <a:ext uri="{FF2B5EF4-FFF2-40B4-BE49-F238E27FC236}">
                <a16:creationId xmlns:a16="http://schemas.microsoft.com/office/drawing/2014/main" id="{76A880DB-EACB-460E-AA74-CDE49981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9" y="4277710"/>
            <a:ext cx="4672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02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Magic Methods </a:t>
            </a:r>
            <a:r>
              <a:rPr lang="en-US" dirty="0">
                <a:ea typeface="Courier New" charset="0"/>
                <a:cs typeface="Courier New" charset="0"/>
              </a:rPr>
              <a:t>allow user-defined classes to behave like built in types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Duck typing </a:t>
            </a:r>
            <a:r>
              <a:rPr lang="en-US" dirty="0">
                <a:ea typeface="Courier New" charset="0"/>
                <a:cs typeface="Courier New" charset="0"/>
              </a:rPr>
              <a:t>establishes suitability of an object by determining presence of methods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Does it swim like a duck and quack like a duck? It’s a duck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Not to be confused with ‘rubber duck debugging’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1EB51-EF47-4F6D-BC0F-20F5E510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92" y="3450316"/>
            <a:ext cx="16384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7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8E6CF3-C1B4-4014-BAB0-0BF7D8B10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49" y="1137177"/>
            <a:ext cx="8053301" cy="52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626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Example Magic 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Student: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	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age):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age</a:t>
            </a:r>
          </a:p>
          <a:p>
            <a:pPr>
              <a:buFont typeface="Symbol" pitchFamily="18" charset="2"/>
              <a:buNone/>
            </a:pP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__str__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"I'm named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 – age: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 str(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f = Student(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"Bob Smith"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23)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(f)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I’m named Bob Smith – age: 23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75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Other “Magic” Methods 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Used to implement operator overloading</a:t>
            </a:r>
          </a:p>
          <a:p>
            <a:pPr lvl="1"/>
            <a:r>
              <a:rPr lang="en-US" dirty="0"/>
              <a:t>Most operators trigger a special method, dependent on class</a:t>
            </a:r>
          </a:p>
          <a:p>
            <a:pPr lvl="1"/>
            <a:endParaRPr lang="en-US" dirty="0"/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The constructor for the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 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dirty="0"/>
              <a:t> obj 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 works.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__copy__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Define how to copy a class.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cmp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dirty="0"/>
              <a:t> works for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__add__ : </a:t>
            </a:r>
            <a:r>
              <a:rPr lang="en-US" dirty="0"/>
              <a:t>Define how </a:t>
            </a:r>
            <a:r>
              <a:rPr lang="en-US" b="1" dirty="0">
                <a:latin typeface="Courier New" pitchFamily="49" charset="0"/>
              </a:rPr>
              <a:t>+ </a:t>
            </a:r>
            <a:r>
              <a:rPr lang="en-US" dirty="0"/>
              <a:t>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__neg__ : </a:t>
            </a:r>
            <a:r>
              <a:rPr lang="en-US" dirty="0"/>
              <a:t>Define how unary negation 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   </a:t>
            </a:r>
          </a:p>
          <a:p>
            <a:r>
              <a:rPr lang="en-US" dirty="0"/>
              <a:t>Other built-in methods allow you to give a class the ability to use [ ] notation like an array or ( ) notation like a function call.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72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function level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Rudimentary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time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t0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code_block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t1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total = t1-t0</a:t>
            </a:r>
          </a:p>
          <a:p>
            <a:r>
              <a:rPr lang="en-US" dirty="0" err="1"/>
              <a:t>Timeit</a:t>
            </a:r>
            <a:r>
              <a:rPr lang="en-US" dirty="0"/>
              <a:t> (more precise)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timeit.Timer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(”&lt;statement to time&gt;", ”&lt;setup code&gt;")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t.timeit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/>
              <a:t>The second argument is usually an import that sets up a virtual environment for the statement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calls the statement 1 million times and returns the total elapsed time,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/>
              <a:t> argument specifies number of times to run it.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3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69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using </a:t>
            </a:r>
            <a:r>
              <a:rPr lang="en-US" sz="3400" dirty="0">
                <a:latin typeface="Courier" pitchFamily="2" charset="0"/>
                <a:ea typeface="ＭＳ Ｐゴシック" pitchFamily="34" charset="-128"/>
              </a:rPr>
              <a:t>yield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83523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def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[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for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982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2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 python interactive interpreter (REPL)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python -m </a:t>
            </a:r>
            <a:r>
              <a:rPr lang="en-US" b="1" dirty="0" err="1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cProfile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 to_time.py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500004 function calls in 0.203 seconds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Ordered by: standard name   </a:t>
            </a:r>
          </a:p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ncalls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tottime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cumtime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filename:lineno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(function)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    	0.000    0.000    0.203    0.203 	to_time.py:1(&lt;module&gt;)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500001	0.071    0.000    0.071    0.000 	to_time.py:1(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0.133    0.133    0.203    0.203 	to_time.py:5(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0.000    0.000    0.000    0.000 	{method 'disable' of '_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lsprof.Profiler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 objects}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For details see </a:t>
            </a:r>
            <a:r>
              <a:rPr lang="en-US" dirty="0">
                <a:ea typeface="Courier New" charset="0"/>
                <a:cs typeface="Courier New" charset="0"/>
                <a:hlinkClick r:id="rId4"/>
              </a:rPr>
              <a:t>https://docs.python.org/3.7/library/profile.html</a:t>
            </a:r>
            <a:endParaRPr lang="en-US" dirty="0">
              <a:ea typeface="Courier New" charset="0"/>
              <a:cs typeface="Courier New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580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Idioms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Many frequently-written tasks should be written Python-style even though you could write them Java-style in Python</a:t>
            </a:r>
          </a:p>
          <a:p>
            <a:r>
              <a:rPr lang="en-US" dirty="0"/>
              <a:t>Remember beauty and readability!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http://safehammad.com/downloads/python-idioms-2014-01-16.pdf</a:t>
            </a:r>
            <a:r>
              <a:rPr lang="en-US" dirty="0"/>
              <a:t> </a:t>
            </a:r>
          </a:p>
          <a:p>
            <a:r>
              <a:rPr lang="en-US" dirty="0"/>
              <a:t>A list of anti-patterns:  </a:t>
            </a:r>
            <a:r>
              <a:rPr lang="en-US" dirty="0">
                <a:hlinkClick r:id="rId5"/>
              </a:rPr>
              <a:t>http://lignos.org/py_antipatterns/</a:t>
            </a:r>
            <a:endParaRPr lang="en-US" dirty="0"/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print(d)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2 -&gt; 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1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4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(1,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4, 3]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(4,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3, 1, 2]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(2,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4, 3, 1]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(3,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search</a:t>
            </a:r>
            <a:r>
              <a:rPr lang="en-US" b="1" dirty="0">
                <a:latin typeface="Courier"/>
                <a:ea typeface="Courier"/>
                <a:cs typeface="Courier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method returns a </a:t>
            </a:r>
            <a:r>
              <a:rPr lang="en-US" b="1" i="1" dirty="0">
                <a:latin typeface="Arial" panose="020B0604020202020204" pitchFamily="34" charset="0"/>
              </a:rPr>
              <a:t>generator </a:t>
            </a:r>
            <a:r>
              <a:rPr lang="en-US" b="1" dirty="0">
                <a:latin typeface="Arial" panose="020B0604020202020204" pitchFamily="34" charset="0"/>
              </a:rPr>
              <a:t>for the nodes that can be reached from a given node by following arrows “from tail to head”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89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 err="1">
                <a:ea typeface="ＭＳ Ｐゴシック" pitchFamily="34" charset="-128"/>
              </a:rPr>
              <a:t>DiGraph</a:t>
            </a:r>
            <a:r>
              <a:rPr lang="en-US" sz="3400" dirty="0">
                <a:ea typeface="ＭＳ Ｐゴシック" pitchFamily="34" charset="-128"/>
              </a:rPr>
              <a:t> constructor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42015"/>
            <a:ext cx="10549603" cy="5829272"/>
          </a:xfrm>
        </p:spPr>
        <p:txBody>
          <a:bodyPr>
            <a:normAutofit lnSpcReduction="1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000" b="1" dirty="0" err="1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000" b="1" dirty="0">
                <a:solidFill>
                  <a:schemeClr val="folHlink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init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__(self, edges):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= {}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for u, v in edges: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if u not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 = [v]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else: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[u].append(v)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__str__(self):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return '\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n'.join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(['%s -&gt; %s'%(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u,v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) \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		for u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v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[u]])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d =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DiGraph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([(1,2),(1,3),(2,4),(4,3),(4,1)])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d.adj</a:t>
            </a:r>
            <a:endParaRPr lang="en-US" sz="2000" b="1" dirty="0"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  <a:cs typeface="+mn-cs"/>
              </a:rPr>
              <a:t>{1: [2, 3], 2: [4], 4: [3, 1]}</a:t>
            </a:r>
          </a:p>
          <a:p>
            <a:pPr marL="101600" indent="0" eaLnBrk="0" hangingPunct="0">
              <a:buNone/>
              <a:defRPr/>
            </a:pPr>
            <a:r>
              <a:rPr lang="en-US" b="1" dirty="0">
                <a:latin typeface="Arial" panose="020B0604020202020204" pitchFamily="34" charset="0"/>
              </a:rPr>
              <a:t>The constructor builds a dictionary (</a:t>
            </a:r>
            <a:r>
              <a:rPr lang="en-US"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self.adj</a:t>
            </a:r>
            <a:r>
              <a:rPr lang="en-US" b="1" dirty="0">
                <a:latin typeface="Arial" panose="020B0604020202020204" pitchFamily="34" charset="0"/>
              </a:rPr>
              <a:t>) mapping each node name to a list of node names that can be reached by following one edge (an “adjacency list”)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91581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>
                <a:latin typeface="Courier"/>
                <a:ea typeface="ＭＳ Ｐゴシック" pitchFamily="34" charset="-128"/>
                <a:cs typeface="Courier"/>
              </a:rPr>
              <a:t>search </a:t>
            </a:r>
            <a:r>
              <a:rPr lang="en-US" sz="3400" dirty="0">
                <a:ea typeface="ＭＳ Ｐゴシック" pitchFamily="34" charset="-128"/>
              </a:rPr>
              <a:t>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840953"/>
            <a:ext cx="10549603" cy="5829272"/>
          </a:xfrm>
        </p:spPr>
        <p:txBody>
          <a:bodyPr>
            <a:normAutofit fontScale="85000" lnSpcReduction="2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def search(self, u, visited):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# If we haven't already visited this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if u not in visited: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yield it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u       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and remember we've visited it now.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visited.add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(u)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Then, if there are any adjacent nodes...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if u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# for each adjacent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for v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[u]: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# search for all nodes reachable from *it*...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for w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self.search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(v, visited):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# and yield each one.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w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What does </a:t>
            </a:r>
            <a:r>
              <a:rPr lang="en-US" sz="3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sz="3400" dirty="0">
                <a:ea typeface="ＭＳ Ｐゴシック" pitchFamily="34" charset="-128"/>
              </a:rPr>
              <a:t> do?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0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vs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  <a:cs typeface="Courier New" panose="02070309020205020404" pitchFamily="49" charset="0"/>
              </a:rPr>
              <a:t>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ea typeface="ＭＳ Ｐゴシック" pitchFamily="34" charset="-128"/>
              </a:rPr>
              <a:t> acts like a generator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keeps all n values in memory before starting a loop </a:t>
            </a:r>
            <a:r>
              <a:rPr lang="en-US" i="1" dirty="0">
                <a:ea typeface="ＭＳ Ｐゴシック" pitchFamily="34" charset="-128"/>
              </a:rPr>
              <a:t>even if n is huge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for k in range(n)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(n))</a:t>
            </a:r>
            <a:r>
              <a:rPr lang="en-US" dirty="0"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dirty="0">
                <a:ea typeface="ＭＳ Ｐゴシック" pitchFamily="34" charset="-128"/>
              </a:rPr>
              <a:t>for large </a:t>
            </a:r>
            <a:r>
              <a:rPr lang="en-US" b="1" dirty="0">
                <a:latin typeface="Courier" pitchFamily="2" charset="0"/>
                <a:ea typeface="ＭＳ Ｐゴシック" pitchFamily="34" charset="-128"/>
              </a:rPr>
              <a:t>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In Python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is removed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acts similar to the old 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Can use list() to get similar behavior as 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  <a:hlinkClick r:id="rId4"/>
              </a:rPr>
              <a:t>Python 3’s range is more powerful than Python 2’s </a:t>
            </a:r>
            <a:r>
              <a:rPr lang="en-US" dirty="0" err="1">
                <a:ea typeface="ＭＳ Ｐゴシック" pitchFamily="34" charset="-128"/>
                <a:hlinkClick r:id="rId4"/>
              </a:rPr>
              <a:t>xrange</a:t>
            </a:r>
            <a:endParaRPr lang="en-US" dirty="0"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138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051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generators: merging sequences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def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76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 lnSpcReduction="10000"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20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[x for x in merge([1,3,5],[2,4])]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14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4045</Words>
  <Application>Microsoft Macintosh PowerPoint</Application>
  <PresentationFormat>Widescreen</PresentationFormat>
  <Paragraphs>638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Noto Sans Symbols</vt:lpstr>
      <vt:lpstr>Symbol</vt:lpstr>
      <vt:lpstr>Georgia</vt:lpstr>
      <vt:lpstr>Wingdings 3</vt:lpstr>
      <vt:lpstr>Times New Roman</vt:lpstr>
      <vt:lpstr>Courier</vt:lpstr>
      <vt:lpstr>Calibri</vt:lpstr>
      <vt:lpstr>Open Sans SemiBold</vt:lpstr>
      <vt:lpstr>Wingdings</vt:lpstr>
      <vt:lpstr>Arial</vt:lpstr>
      <vt:lpstr>Open Sans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Callison-Burch, Christopher</cp:lastModifiedBy>
  <cp:revision>20</cp:revision>
  <dcterms:created xsi:type="dcterms:W3CDTF">2019-12-03T19:46:34Z</dcterms:created>
  <dcterms:modified xsi:type="dcterms:W3CDTF">2020-09-03T17:41:00Z</dcterms:modified>
</cp:coreProperties>
</file>